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16" r:id="rId3"/>
    <p:sldId id="407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7" r:id="rId18"/>
    <p:sldId id="562" r:id="rId19"/>
    <p:sldId id="563" r:id="rId20"/>
    <p:sldId id="564" r:id="rId21"/>
    <p:sldId id="558" r:id="rId22"/>
    <p:sldId id="5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dirty="0"/>
              <a:t>Due to grain boundary migration, the average grain size goes up with time during annealing/heat treating</a:t>
            </a:r>
          </a:p>
          <a:p>
            <a:r>
              <a:rPr lang="en-US" dirty="0"/>
              <a:t>As grain boundaries migrate, some grains grow and some shrink</a:t>
            </a:r>
          </a:p>
          <a:p>
            <a:r>
              <a:rPr lang="en-US" dirty="0"/>
              <a:t>Shrinking grains eventually disappear</a:t>
            </a:r>
          </a:p>
          <a:p>
            <a:r>
              <a:rPr lang="en-US" dirty="0"/>
              <a:t>The average grain volume</a:t>
            </a:r>
          </a:p>
          <a:p>
            <a:r>
              <a:rPr lang="en-US" dirty="0"/>
              <a:t>Therefore, as </a:t>
            </a:r>
            <a:r>
              <a:rPr lang="en-US" dirty="0" err="1"/>
              <a:t>N</a:t>
            </a:r>
            <a:r>
              <a:rPr lang="en-US" baseline="-25000" dirty="0" err="1"/>
              <a:t>grains</a:t>
            </a:r>
            <a:r>
              <a:rPr lang="en-US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98" y="47160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grain boundary mobility is a function of temperature and </a:t>
            </a:r>
            <a:r>
              <a:rPr lang="en-US" dirty="0" err="1"/>
              <a:t>GrB</a:t>
            </a:r>
            <a:r>
              <a:rPr lang="en-US" dirty="0"/>
              <a:t> type</a:t>
            </a:r>
          </a:p>
          <a:p>
            <a:r>
              <a:rPr lang="en-US" dirty="0"/>
              <a:t>The grain boundary mobility is determined according to</a:t>
            </a:r>
          </a:p>
          <a:p>
            <a:pPr lvl="1"/>
            <a:r>
              <a:rPr lang="en-US" dirty="0"/>
              <a:t>                         m</a:t>
            </a:r>
            <a:r>
              <a:rPr lang="en-US" baseline="30000" dirty="0"/>
              <a:t>4</a:t>
            </a:r>
            <a:r>
              <a:rPr lang="en-US" dirty="0"/>
              <a:t>/(J s)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= 8.6173e-5 eV/K is the Boltzmann constant</a:t>
            </a:r>
          </a:p>
          <a:p>
            <a:r>
              <a:rPr lang="en-US" dirty="0"/>
              <a:t>Both the pre-factor M</a:t>
            </a:r>
            <a:r>
              <a:rPr lang="en-US" baseline="-25000" dirty="0"/>
              <a:t>0</a:t>
            </a:r>
            <a:r>
              <a:rPr lang="en-US" dirty="0"/>
              <a:t> and the activation energy Q change as a function of the grain boundary misorientation</a:t>
            </a:r>
          </a:p>
          <a:p>
            <a:r>
              <a:rPr lang="en-US" dirty="0"/>
              <a:t>We often use an average grain boundary for a material, taken from polycrystal measurements-&gt; UO2: M</a:t>
            </a:r>
            <a:r>
              <a:rPr lang="en-US" baseline="-25000" dirty="0"/>
              <a:t>0</a:t>
            </a:r>
            <a:r>
              <a:rPr lang="en-US" dirty="0"/>
              <a:t> (m</a:t>
            </a:r>
            <a:r>
              <a:rPr lang="en-US" baseline="30000" dirty="0"/>
              <a:t>4</a:t>
            </a:r>
            <a:r>
              <a:rPr lang="en-US" dirty="0"/>
              <a:t> /J-s) = </a:t>
            </a:r>
            <a:r>
              <a:rPr lang="is-IS" dirty="0"/>
              <a:t>4.6</a:t>
            </a:r>
            <a:r>
              <a:rPr lang="tr-TR" dirty="0"/>
              <a:t>e-09, </a:t>
            </a:r>
            <a:r>
              <a:rPr lang="tr-TR" dirty="0" err="1"/>
              <a:t>Q</a:t>
            </a:r>
            <a:r>
              <a:rPr lang="tr-TR" dirty="0"/>
              <a:t> (</a:t>
            </a:r>
            <a:r>
              <a:rPr lang="tr-TR" dirty="0" err="1"/>
              <a:t>eV</a:t>
            </a:r>
            <a:r>
              <a:rPr lang="tr-TR" dirty="0"/>
              <a:t>) = </a:t>
            </a:r>
            <a:r>
              <a:rPr lang="en-US" dirty="0"/>
              <a:t>2.77</a:t>
            </a:r>
          </a:p>
          <a:p>
            <a:r>
              <a:rPr lang="en-US" dirty="0"/>
              <a:t>What is the mobility of UO</a:t>
            </a:r>
            <a:r>
              <a:rPr lang="en-US" baseline="-25000" dirty="0"/>
              <a:t>2</a:t>
            </a:r>
            <a:r>
              <a:rPr lang="en-US" dirty="0"/>
              <a:t> at 1600 K? 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GB</a:t>
            </a:r>
            <a:r>
              <a:rPr lang="en-US" dirty="0"/>
              <a:t> = 4.6e-9*</a:t>
            </a:r>
            <a:r>
              <a:rPr lang="en-US" dirty="0" err="1"/>
              <a:t>exp</a:t>
            </a:r>
            <a:r>
              <a:rPr lang="en-US" dirty="0"/>
              <a:t>(-2.77/(1600*8.6173303e-5)=</a:t>
            </a:r>
            <a:r>
              <a:rPr lang="it-IT" dirty="0"/>
              <a:t> 8.7e-18 </a:t>
            </a:r>
            <a:r>
              <a:rPr lang="en-US" dirty="0"/>
              <a:t>m</a:t>
            </a:r>
            <a:r>
              <a:rPr lang="en-US" baseline="30000" dirty="0"/>
              <a:t>4</a:t>
            </a:r>
            <a:r>
              <a:rPr lang="en-US" dirty="0"/>
              <a:t>/J-s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8" y="3040193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are various driving forces for grain growth</a:t>
                </a:r>
              </a:p>
              <a:p>
                <a:r>
                  <a:rPr lang="en-US" dirty="0"/>
                  <a:t>The most common driving force is the reduction of grain boundary energy</a:t>
                </a:r>
              </a:p>
              <a:p>
                <a:pPr lvl="1"/>
                <a:r>
                  <a:rPr lang="en-US" dirty="0"/>
                  <a:t>                 , where </a:t>
                </a:r>
                <a:r>
                  <a:rPr lang="en-US" dirty="0" err="1"/>
                  <a:t>γ</a:t>
                </a:r>
                <a:r>
                  <a:rPr lang="en-US" baseline="-25000" dirty="0" err="1"/>
                  <a:t>GB</a:t>
                </a:r>
                <a:r>
                  <a:rPr lang="en-US" dirty="0"/>
                  <a:t> is the GB energy and R is the radius of curvature</a:t>
                </a:r>
              </a:p>
              <a:p>
                <a:pPr lvl="1"/>
                <a:r>
                  <a:rPr lang="en-US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dirty="0"/>
                  <a:t>It also causes larger grains to grow at the expense of smaller ones</a:t>
                </a:r>
              </a:p>
              <a:p>
                <a:r>
                  <a:rPr lang="en-US" dirty="0"/>
                  <a:t>Other driving forces include</a:t>
                </a:r>
              </a:p>
              <a:p>
                <a:pPr lvl="1"/>
                <a:r>
                  <a:rPr lang="en-US" dirty="0"/>
                  <a:t>Temperature gradients</a:t>
                </a:r>
              </a:p>
              <a:p>
                <a:pPr lvl="1"/>
                <a:r>
                  <a:rPr lang="en-US" dirty="0"/>
                  <a:t>Elastic energy gradients</a:t>
                </a:r>
              </a:p>
              <a:p>
                <a:pPr lvl="1"/>
                <a:r>
                  <a:rPr lang="en-US" dirty="0"/>
                  <a:t>Dislocation energy gradients</a:t>
                </a:r>
              </a:p>
              <a:p>
                <a:r>
                  <a:rPr lang="en-US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694" t="-1173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Grain boundary motion is inhibited by pores, precipitates, solute atoms, etc.</a:t>
            </a:r>
          </a:p>
          <a:p>
            <a:r>
              <a:rPr lang="en-US" dirty="0"/>
              <a:t>Solute atoms (whether in interstitial sites or vacancies) can decrease the grain boundary mobility.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Solute Drag</a:t>
            </a:r>
          </a:p>
          <a:p>
            <a:pPr lvl="1"/>
            <a:r>
              <a:rPr lang="en-US" dirty="0"/>
              <a:t>Even a small concentration of impurities can decrease the mobility by 3 to 4 orders of magnitude</a:t>
            </a:r>
          </a:p>
          <a:p>
            <a:r>
              <a:rPr lang="en-US" dirty="0"/>
              <a:t>Particles and pores resist grain boundary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dirty="0"/>
              <a:t>An empirical relation to describe densification has been built as a function of </a:t>
            </a:r>
          </a:p>
          <a:p>
            <a:pPr lvl="1"/>
            <a:r>
              <a:rPr lang="en-US" dirty="0"/>
              <a:t>β - Burnup (in FIMA)</a:t>
            </a:r>
          </a:p>
          <a:p>
            <a:pPr lvl="1"/>
            <a:r>
              <a:rPr lang="en-US" dirty="0"/>
              <a:t>Δρ</a:t>
            </a:r>
            <a:r>
              <a:rPr lang="en-US" baseline="-25000" dirty="0"/>
              <a:t>0</a:t>
            </a:r>
            <a:r>
              <a:rPr lang="en-US" dirty="0"/>
              <a:t> – Total densification that can occur ~ 0.01</a:t>
            </a:r>
          </a:p>
          <a:p>
            <a:pPr lvl="1"/>
            <a:r>
              <a:rPr lang="en-US" dirty="0"/>
              <a:t>β</a:t>
            </a:r>
            <a:r>
              <a:rPr lang="en-US" baseline="-25000" dirty="0"/>
              <a:t>D</a:t>
            </a:r>
            <a:r>
              <a:rPr lang="en-US" dirty="0"/>
              <a:t> – Burnup at which densification stops ~5 MWD/</a:t>
            </a:r>
            <a:r>
              <a:rPr lang="en-US" dirty="0" err="1"/>
              <a:t>kgU</a:t>
            </a:r>
            <a:r>
              <a:rPr lang="en-US" dirty="0"/>
              <a:t>, ~0.005 FIMA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</a:t>
            </a:r>
            <a:r>
              <a:rPr lang="is-IS" dirty="0"/>
              <a:t>7.235 − 0.0086 (T − 25) for T &lt; 750C and CD = 1 for T ≥ 750C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The crystal lattice is never perfect; it has defects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impacts many properties of the fuel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5131-B771-6740-BE20-AC45921D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38-2412-FD4F-991F-ABD4BCBC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of second section</a:t>
            </a:r>
          </a:p>
          <a:p>
            <a:endParaRPr lang="en-US" dirty="0"/>
          </a:p>
          <a:p>
            <a:r>
              <a:rPr lang="en-US" dirty="0"/>
              <a:t>Presentations Next Week</a:t>
            </a:r>
          </a:p>
          <a:p>
            <a:endParaRPr lang="en-US" dirty="0"/>
          </a:p>
          <a:p>
            <a:r>
              <a:rPr lang="en-US" dirty="0"/>
              <a:t>Problem Session 3/16</a:t>
            </a:r>
          </a:p>
          <a:p>
            <a:endParaRPr lang="en-US" dirty="0"/>
          </a:p>
          <a:p>
            <a:r>
              <a:rPr lang="en-US" dirty="0"/>
              <a:t>Exam 3/18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309D-726C-0D43-B183-F154075E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 as the temperature is reduced</a:t>
            </a:r>
          </a:p>
          <a:p>
            <a:r>
              <a:rPr lang="en-US" sz="2000" dirty="0"/>
              <a:t>Grain boundary vacancy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886203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grain. </a:t>
            </a:r>
          </a:p>
          <a:p>
            <a:r>
              <a:rPr lang="en-US" sz="2000" dirty="0"/>
              <a:t>So, by changing grain size one can influence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630897" cy="234692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5330</TotalTime>
  <Words>1390</Words>
  <Application>Microsoft Macintosh PowerPoint</Application>
  <PresentationFormat>Widescreen</PresentationFormat>
  <Paragraphs>170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Nuclear Fuel Performance</vt:lpstr>
      <vt:lpstr>Last Time</vt:lpstr>
      <vt:lpstr>grain growth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48</cp:revision>
  <dcterms:created xsi:type="dcterms:W3CDTF">2020-02-11T17:45:48Z</dcterms:created>
  <dcterms:modified xsi:type="dcterms:W3CDTF">2022-02-21T23:40:30Z</dcterms:modified>
</cp:coreProperties>
</file>